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17" r:id="rId3"/>
    <p:sldId id="516" r:id="rId4"/>
    <p:sldId id="499" r:id="rId5"/>
    <p:sldId id="505" r:id="rId6"/>
    <p:sldId id="498" r:id="rId7"/>
    <p:sldId id="503" r:id="rId8"/>
    <p:sldId id="504" r:id="rId9"/>
    <p:sldId id="515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856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852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453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28/06/2024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PlantillanHistoriasnUsuarionnnversionn1n___516376ddd2c6212___.xlsx" TargetMode="External"/><Relationship Id="rId2" Type="http://schemas.openxmlformats.org/officeDocument/2006/relationships/hyperlink" Target="file:///D:\Sena%20Tecnologo\8%20trimestre\tecnica\Formatos_Pruebas_Software\PPA_%5bPROY%5d_Plan_Pruebas_Aceptacion.odt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EduardoXx/CabanaRea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oy-team-lbj5gcf3.atlassian.net/jira/software/projects/KAN/boards/1" TargetMode="External"/><Relationship Id="rId4" Type="http://schemas.openxmlformats.org/officeDocument/2006/relationships/hyperlink" Target="https://github.com/arcasoftware/ar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C7B3978-11A1-A5CE-B1E7-607C275EF7A1}"/>
              </a:ext>
            </a:extLst>
          </p:cNvPr>
          <p:cNvSpPr txBox="1"/>
          <p:nvPr/>
        </p:nvSpPr>
        <p:spPr>
          <a:xfrm>
            <a:off x="4787789" y="2228671"/>
            <a:ext cx="2616422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CO" sz="7200" dirty="0">
                <a:latin typeface="Work Sans Light"/>
              </a:rPr>
              <a:t>ARCA</a:t>
            </a:r>
            <a:endParaRPr lang="es-CO" sz="7200" dirty="0">
              <a:latin typeface="Work Sans Light" pitchFamily="2" charset="77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43D4B15-4A3B-F83E-2C28-60217F289BE9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F665572-78E1-7777-D6E0-84A6028BB6A0}"/>
              </a:ext>
            </a:extLst>
          </p:cNvPr>
          <p:cNvSpPr txBox="1"/>
          <p:nvPr/>
        </p:nvSpPr>
        <p:spPr>
          <a:xfrm>
            <a:off x="4299158" y="3433645"/>
            <a:ext cx="385436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1600">
                <a:ea typeface="+mn-lt"/>
                <a:cs typeface="+mn-lt"/>
              </a:rPr>
              <a:t>PROYECTO DE FORMACIÓN.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F590AC2-95F3-CA18-78EE-E8565D5DFFDD}"/>
              </a:ext>
            </a:extLst>
          </p:cNvPr>
          <p:cNvSpPr txBox="1"/>
          <p:nvPr/>
        </p:nvSpPr>
        <p:spPr>
          <a:xfrm>
            <a:off x="3281778" y="1375318"/>
            <a:ext cx="562844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4400" dirty="0">
                <a:latin typeface="Work Sans Light"/>
              </a:rPr>
              <a:t>Integrantes</a:t>
            </a:r>
            <a:endParaRPr lang="es-CO" sz="4400" dirty="0">
              <a:latin typeface="Work Sans Light" pitchFamily="2" charset="77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B565433-FA71-8A0A-7A2C-C74EDF67478B}"/>
              </a:ext>
            </a:extLst>
          </p:cNvPr>
          <p:cNvCxnSpPr>
            <a:cxnSpLocks/>
          </p:cNvCxnSpPr>
          <p:nvPr/>
        </p:nvCxnSpPr>
        <p:spPr>
          <a:xfrm>
            <a:off x="4605866" y="2249380"/>
            <a:ext cx="2980266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DDD2C9D-7719-8BAE-222E-E5F8B503B21C}"/>
              </a:ext>
            </a:extLst>
          </p:cNvPr>
          <p:cNvSpPr txBox="1"/>
          <p:nvPr/>
        </p:nvSpPr>
        <p:spPr>
          <a:xfrm>
            <a:off x="4168815" y="2456404"/>
            <a:ext cx="385436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1600" dirty="0">
                <a:ea typeface="+mn-lt"/>
                <a:cs typeface="+mn-lt"/>
              </a:rPr>
              <a:t>FICHA 2558172 G1-G2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EC9B02-164E-07C5-A7CF-4B6CF5FA510B}"/>
              </a:ext>
            </a:extLst>
          </p:cNvPr>
          <p:cNvSpPr txBox="1"/>
          <p:nvPr/>
        </p:nvSpPr>
        <p:spPr>
          <a:xfrm>
            <a:off x="4515949" y="2690336"/>
            <a:ext cx="3632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DANIEL EDUARDO GAMBOA LEON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JHONATAN ALDANA RODRIGUEZ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LUIS ALBERTO CORTES DIAZ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YONNER VARGAS BERNATE </a:t>
            </a:r>
          </a:p>
        </p:txBody>
      </p:sp>
    </p:spTree>
    <p:extLst>
      <p:ext uri="{BB962C8B-B14F-4D97-AF65-F5344CB8AC3E}">
        <p14:creationId xmlns:p14="http://schemas.microsoft.com/office/powerpoint/2010/main" val="383722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2462EA-40B8-E47D-67A9-2B7753F9C36D}"/>
              </a:ext>
            </a:extLst>
          </p:cNvPr>
          <p:cNvSpPr/>
          <p:nvPr/>
        </p:nvSpPr>
        <p:spPr>
          <a:xfrm>
            <a:off x="2611284" y="910669"/>
            <a:ext cx="6770023" cy="497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25BE93-354A-7A0A-1CE1-8825A0F122B1}"/>
              </a:ext>
            </a:extLst>
          </p:cNvPr>
          <p:cNvSpPr txBox="1"/>
          <p:nvPr/>
        </p:nvSpPr>
        <p:spPr>
          <a:xfrm>
            <a:off x="2608735" y="1997781"/>
            <a:ext cx="6769017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latin typeface="Calibri"/>
                <a:cs typeface="Calibri"/>
              </a:rPr>
              <a:t>DESCRIPCION DEL PROYECTO</a:t>
            </a:r>
            <a:endParaRPr lang="es-ES" sz="1600" b="1" dirty="0">
              <a:latin typeface="Calibri"/>
              <a:cs typeface="Calibri"/>
            </a:endParaRPr>
          </a:p>
          <a:p>
            <a:r>
              <a:rPr lang="es-CO" sz="1600" b="1" dirty="0">
                <a:latin typeface="Calibri"/>
                <a:cs typeface="Calibri"/>
              </a:rPr>
              <a:t>     	1.1 DE QUE SE TRATA </a:t>
            </a:r>
            <a:r>
              <a:rPr lang="es-ES" sz="1600" b="1" dirty="0">
                <a:latin typeface="Calibri"/>
                <a:cs typeface="Calibri"/>
              </a:rPr>
              <a:t>?</a:t>
            </a:r>
            <a:endParaRPr lang="es-CO" sz="1600" b="1" dirty="0">
              <a:latin typeface="Calibri"/>
              <a:cs typeface="Calibri"/>
            </a:endParaRPr>
          </a:p>
          <a:p>
            <a:r>
              <a:rPr lang="es-CO" sz="1600" b="1" dirty="0">
                <a:latin typeface="Calibri"/>
                <a:cs typeface="Calibri"/>
              </a:rPr>
              <a:t>    	 1.2. COMO NACIO ?</a:t>
            </a:r>
          </a:p>
          <a:p>
            <a:r>
              <a:rPr lang="es-CO" sz="1600" b="1" dirty="0">
                <a:latin typeface="Calibri"/>
                <a:cs typeface="Calibri"/>
              </a:rPr>
              <a:t>     	1.3. PARA QUE ?</a:t>
            </a:r>
          </a:p>
          <a:p>
            <a:r>
              <a:rPr lang="es-CO" sz="1600" b="1" dirty="0">
                <a:latin typeface="Calibri"/>
                <a:cs typeface="Calibri"/>
              </a:rPr>
              <a:t>     	1.4. QUE RESUELVE ?</a:t>
            </a:r>
          </a:p>
          <a:p>
            <a:endParaRPr lang="es-CO" sz="1600" b="1" dirty="0">
              <a:latin typeface="Calibri"/>
              <a:cs typeface="Calibri"/>
            </a:endParaRPr>
          </a:p>
          <a:p>
            <a:r>
              <a:rPr lang="es-CO" sz="1600" b="1" dirty="0">
                <a:latin typeface="Calibri"/>
                <a:cs typeface="Calibri"/>
              </a:rPr>
              <a:t>2.    ENTREGABLES.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PROYECTO APP MOVIL.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MANUAL TENICO.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PRUEBAS TÉCNICAS DE ACEPTACIÓN DE SOFTWARE.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HISTORIAS DE USUARIOS.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VERSIONAMIENTO.</a:t>
            </a:r>
          </a:p>
          <a:p>
            <a:pPr marL="342900" indent="-342900">
              <a:buAutoNum type="arabicPeriod" startAt="3"/>
            </a:pPr>
            <a:r>
              <a:rPr lang="es-CO" sz="1600" b="1" dirty="0">
                <a:latin typeface="Calibri"/>
                <a:cs typeface="Calibri"/>
              </a:rPr>
              <a:t>METODOLOGIAS AGILES.</a:t>
            </a:r>
          </a:p>
          <a:p>
            <a:pPr marL="342900" indent="-342900">
              <a:buAutoNum type="arabicPeriod" startAt="3"/>
            </a:pPr>
            <a:endParaRPr lang="es-CO" sz="1600" b="1" dirty="0">
              <a:latin typeface="Calibri"/>
              <a:cs typeface="Calibri"/>
            </a:endParaRPr>
          </a:p>
          <a:p>
            <a:endParaRPr lang="es-CO" sz="1600" dirty="0">
              <a:latin typeface="Work Sans Light"/>
            </a:endParaRPr>
          </a:p>
          <a:p>
            <a:pPr marL="342900" indent="-342900">
              <a:buFont typeface="Arial"/>
              <a:buChar char="•"/>
            </a:pPr>
            <a:endParaRPr lang="es-CO" sz="1600" dirty="0">
              <a:latin typeface="Work Sans Light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6F664F-8798-9AF2-A229-874A436F8FA0}"/>
              </a:ext>
            </a:extLst>
          </p:cNvPr>
          <p:cNvSpPr txBox="1">
            <a:spLocks/>
          </p:cNvSpPr>
          <p:nvPr/>
        </p:nvSpPr>
        <p:spPr>
          <a:xfrm>
            <a:off x="4285680" y="821944"/>
            <a:ext cx="3613509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CONTENIDO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09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77521" y="1452091"/>
            <a:ext cx="3581654" cy="497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cs typeface="Calibri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77521" y="1383419"/>
            <a:ext cx="3382903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LOGOTIPO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15817" y="2503609"/>
            <a:ext cx="38543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dirty="0">
                <a:latin typeface="Work Sans Light"/>
              </a:rPr>
              <a:t>El logo está encerrado en un círculo porque es un sitio web que nos va a permitir tener control y orden de la información del negocio.</a:t>
            </a:r>
            <a:endParaRPr lang="es-ES" dirty="0"/>
          </a:p>
          <a:p>
            <a:r>
              <a:rPr lang="es-CO" sz="1600" dirty="0">
                <a:latin typeface="Work Sans Light"/>
              </a:rPr>
              <a:t>El arca representada en  arte minimalista permite mostrar una idea de orden y estructura del proyecto desde sus diferentes versionamientos.</a:t>
            </a:r>
            <a:endParaRPr lang="es-CO" dirty="0"/>
          </a:p>
          <a:p>
            <a:endParaRPr lang="es-CO" sz="1600" dirty="0">
              <a:latin typeface="Work Sans Light"/>
            </a:endParaRPr>
          </a:p>
        </p:txBody>
      </p:sp>
      <p:pic>
        <p:nvPicPr>
          <p:cNvPr id="2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F845A00A-B135-0FBA-980D-5E353346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348" y="1175084"/>
            <a:ext cx="4347410" cy="43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6E0F63-057F-5015-3E9D-E8F769789989}"/>
              </a:ext>
            </a:extLst>
          </p:cNvPr>
          <p:cNvSpPr txBox="1"/>
          <p:nvPr/>
        </p:nvSpPr>
        <p:spPr>
          <a:xfrm>
            <a:off x="1207482" y="2567226"/>
            <a:ext cx="9777036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5000" dirty="0">
                <a:latin typeface="Work Sans Light"/>
              </a:rPr>
              <a:t>1. DESCRIPCION DEL PROYECTO</a:t>
            </a:r>
            <a:endParaRPr lang="es-CO" sz="5000" dirty="0">
              <a:latin typeface="Work Sans Light" pitchFamily="2" charset="77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B67486-C23A-7DA1-BEC4-5ACC7AB822F9}"/>
              </a:ext>
            </a:extLst>
          </p:cNvPr>
          <p:cNvCxnSpPr>
            <a:cxnSpLocks/>
          </p:cNvCxnSpPr>
          <p:nvPr/>
        </p:nvCxnSpPr>
        <p:spPr>
          <a:xfrm>
            <a:off x="1346200" y="3321934"/>
            <a:ext cx="9457267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06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0A23F9CF-F1C4-B661-6ED6-251897F35E35}"/>
              </a:ext>
            </a:extLst>
          </p:cNvPr>
          <p:cNvSpPr/>
          <p:nvPr/>
        </p:nvSpPr>
        <p:spPr>
          <a:xfrm>
            <a:off x="588444" y="448594"/>
            <a:ext cx="4633249" cy="497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13130BE-A44D-5A12-498A-68684CA8911B}"/>
              </a:ext>
            </a:extLst>
          </p:cNvPr>
          <p:cNvSpPr txBox="1">
            <a:spLocks/>
          </p:cNvSpPr>
          <p:nvPr/>
        </p:nvSpPr>
        <p:spPr>
          <a:xfrm>
            <a:off x="679220" y="448594"/>
            <a:ext cx="4458388" cy="56630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38AA00"/>
                </a:solidFill>
                <a:latin typeface="Work Sans Light"/>
              </a:rPr>
              <a:t>1,1 DE QUE SE TRATA 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3CB06E2-84B0-1F3B-E24B-224DA04B90D6}"/>
              </a:ext>
            </a:extLst>
          </p:cNvPr>
          <p:cNvSpPr/>
          <p:nvPr/>
        </p:nvSpPr>
        <p:spPr>
          <a:xfrm>
            <a:off x="492429" y="2470739"/>
            <a:ext cx="3598803" cy="537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3B05236-9E95-5035-7621-E27D5AB070DC}"/>
              </a:ext>
            </a:extLst>
          </p:cNvPr>
          <p:cNvSpPr txBox="1">
            <a:spLocks/>
          </p:cNvSpPr>
          <p:nvPr/>
        </p:nvSpPr>
        <p:spPr>
          <a:xfrm>
            <a:off x="450097" y="2526227"/>
            <a:ext cx="3598803" cy="40935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38AA00"/>
                </a:solidFill>
                <a:latin typeface="Work Sans Light"/>
              </a:rPr>
              <a:t>1,2 C</a:t>
            </a:r>
            <a:r>
              <a:rPr lang="es-CO" sz="3200" dirty="0">
                <a:solidFill>
                  <a:srgbClr val="38AA00"/>
                </a:solidFill>
                <a:latin typeface="Work Sans Light"/>
              </a:rPr>
              <a:t>OMO  NACIO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EBFD71-1E93-06F4-4583-8B0802C3A10E}"/>
              </a:ext>
            </a:extLst>
          </p:cNvPr>
          <p:cNvSpPr/>
          <p:nvPr/>
        </p:nvSpPr>
        <p:spPr>
          <a:xfrm>
            <a:off x="7471148" y="2474077"/>
            <a:ext cx="3124779" cy="5377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BAE1F426-7E30-87B1-6027-2B0930669525}"/>
              </a:ext>
            </a:extLst>
          </p:cNvPr>
          <p:cNvSpPr txBox="1">
            <a:spLocks/>
          </p:cNvSpPr>
          <p:nvPr/>
        </p:nvSpPr>
        <p:spPr>
          <a:xfrm>
            <a:off x="7555817" y="2482151"/>
            <a:ext cx="2766534" cy="4760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/>
              </a:rPr>
              <a:t>1,3 PARA QUE </a:t>
            </a:r>
            <a:endParaRPr lang="es-CO" sz="3200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F5BC673-2D96-12D4-FDC8-3212DB49963A}"/>
              </a:ext>
            </a:extLst>
          </p:cNvPr>
          <p:cNvSpPr txBox="1">
            <a:spLocks/>
          </p:cNvSpPr>
          <p:nvPr/>
        </p:nvSpPr>
        <p:spPr>
          <a:xfrm>
            <a:off x="5221693" y="2780189"/>
            <a:ext cx="1748614" cy="61644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latin typeface="Work Sans Light"/>
              </a:rPr>
              <a:t>ARCA</a:t>
            </a:r>
            <a:endParaRPr lang="es-CO" dirty="0">
              <a:latin typeface="Work Sans Light" pitchFamily="2" charset="77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AF8653B-4C41-372F-DFDF-22AB6294C688}"/>
              </a:ext>
            </a:extLst>
          </p:cNvPr>
          <p:cNvSpPr txBox="1">
            <a:spLocks/>
          </p:cNvSpPr>
          <p:nvPr/>
        </p:nvSpPr>
        <p:spPr>
          <a:xfrm>
            <a:off x="6663266" y="3270085"/>
            <a:ext cx="4799677" cy="313932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O" sz="2400" dirty="0">
              <a:ea typeface="+mj-lt"/>
              <a:cs typeface="+mj-lt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ABD7BBED-4065-EE4F-7300-45C297C28FB3}"/>
              </a:ext>
            </a:extLst>
          </p:cNvPr>
          <p:cNvSpPr txBox="1">
            <a:spLocks/>
          </p:cNvSpPr>
          <p:nvPr/>
        </p:nvSpPr>
        <p:spPr>
          <a:xfrm>
            <a:off x="6828474" y="3611509"/>
            <a:ext cx="3767454" cy="28739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ea typeface="+mj-lt"/>
              <a:cs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7B030B-EB60-BAE0-A620-8FE34D7CA045}"/>
              </a:ext>
            </a:extLst>
          </p:cNvPr>
          <p:cNvSpPr txBox="1"/>
          <p:nvPr/>
        </p:nvSpPr>
        <p:spPr>
          <a:xfrm>
            <a:off x="416142" y="1023556"/>
            <a:ext cx="105628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Work Sans Light" pitchFamily="2" charset="0"/>
              </a:rPr>
              <a:t>Es una iniciativa diseñada para mejorar la eficiencia operativa y la experiencia del cliente en La Cabaña, un establecimiento de comida rápida. Consiste en el desarrollo e implementación de un sistema de comercio electrónico (e-</a:t>
            </a:r>
            <a:r>
              <a:rPr lang="es-ES" sz="1600" dirty="0" err="1">
                <a:latin typeface="Work Sans Light" pitchFamily="2" charset="0"/>
              </a:rPr>
              <a:t>commerce</a:t>
            </a:r>
            <a:r>
              <a:rPr lang="es-ES" sz="1600" dirty="0">
                <a:latin typeface="Work Sans Light" pitchFamily="2" charset="0"/>
              </a:rPr>
              <a:t>) personalizado que automatiza la gestión del inventario y simplifica el proceso de compra en línea.</a:t>
            </a:r>
            <a:endParaRPr lang="es-CO" sz="1600" dirty="0">
              <a:latin typeface="Work Sans Light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F34061-7651-4D77-CE2C-74BBB6BDF9B1}"/>
              </a:ext>
            </a:extLst>
          </p:cNvPr>
          <p:cNvSpPr txBox="1"/>
          <p:nvPr/>
        </p:nvSpPr>
        <p:spPr>
          <a:xfrm>
            <a:off x="376969" y="3272037"/>
            <a:ext cx="43843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latin typeface="Work Sans Light" pitchFamily="2" charset="0"/>
              </a:rPr>
              <a:t>Surgió de la necesidad identificada en La Cabaña de optimizar sus procesos internos y adaptarse a las demandas del mercado en constante evolución. Observando las dificultades en la gestión manual del inventario y la falta de una plataforma de compras en línea, se propuso desarrollar un sistema tecnológico que abordara estas problemáticas y mejorara la experiencia tanto para el negocio como para sus clientes.</a:t>
            </a:r>
            <a:endParaRPr lang="es-CO" sz="1600" dirty="0">
              <a:latin typeface="Work Sans Light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04E08F-2B15-CB21-1982-8950FD34DA14}"/>
              </a:ext>
            </a:extLst>
          </p:cNvPr>
          <p:cNvSpPr txBox="1"/>
          <p:nvPr/>
        </p:nvSpPr>
        <p:spPr>
          <a:xfrm>
            <a:off x="7243781" y="3323681"/>
            <a:ext cx="43843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latin typeface="Work Sans Light" pitchFamily="2" charset="0"/>
              </a:rPr>
              <a:t>El proyecto se realizó con el objetivo principal de mejorar la competitividad de La Cabaña en el mercado de comida rápida. La implementación del sistema de e-</a:t>
            </a:r>
            <a:r>
              <a:rPr lang="es-ES" sz="1600" dirty="0" err="1">
                <a:latin typeface="Work Sans Light" pitchFamily="2" charset="0"/>
              </a:rPr>
              <a:t>commerce</a:t>
            </a:r>
            <a:r>
              <a:rPr lang="es-ES" sz="1600" dirty="0">
                <a:latin typeface="Work Sans Light" pitchFamily="2" charset="0"/>
              </a:rPr>
              <a:t> permitiría al negocio ofrecer una experiencia de compra más conveniente y transparente para los clientes, al tiempo que optimizaría la gestión del inventario y los procesos de venta.</a:t>
            </a:r>
            <a:endParaRPr lang="es-CO" sz="1600" dirty="0">
              <a:latin typeface="Work Sans Light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F050C5B-55BC-6A2E-6AC4-B7BFB1D7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00" y="1805958"/>
            <a:ext cx="2405045" cy="24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3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CABBF39-5858-5DBB-A47E-3608EAE747E2}"/>
              </a:ext>
            </a:extLst>
          </p:cNvPr>
          <p:cNvSpPr/>
          <p:nvPr/>
        </p:nvSpPr>
        <p:spPr>
          <a:xfrm>
            <a:off x="3726552" y="610772"/>
            <a:ext cx="5747386" cy="497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C86D4A6-8A16-1345-5E80-1B8B89369860}"/>
              </a:ext>
            </a:extLst>
          </p:cNvPr>
          <p:cNvSpPr txBox="1">
            <a:spLocks/>
          </p:cNvSpPr>
          <p:nvPr/>
        </p:nvSpPr>
        <p:spPr>
          <a:xfrm>
            <a:off x="3655667" y="521291"/>
            <a:ext cx="5403492" cy="67659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1,4 QUE RESUELVE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7A1822-C204-C8B2-6F59-49C1E76D694D}"/>
              </a:ext>
            </a:extLst>
          </p:cNvPr>
          <p:cNvSpPr txBox="1"/>
          <p:nvPr/>
        </p:nvSpPr>
        <p:spPr>
          <a:xfrm>
            <a:off x="794974" y="2132635"/>
            <a:ext cx="10838226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1600" dirty="0">
                <a:latin typeface="Work Sans Light"/>
              </a:rPr>
              <a:t>Gestión del Inventario: Automatiza el seguimiento y control del inventario en tiempo real, lo que ayuda a prevenir la falta de stock y a optimizar los niveles de inventario.</a:t>
            </a:r>
          </a:p>
          <a:p>
            <a:pPr marL="342900" indent="-342900">
              <a:buFont typeface="+mj-lt"/>
              <a:buAutoNum type="arabicPeriod"/>
            </a:pPr>
            <a:endParaRPr lang="es-ES" sz="1600" dirty="0">
              <a:latin typeface="Work Sans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1600" dirty="0">
                <a:latin typeface="Work Sans Light"/>
              </a:rPr>
              <a:t>Proceso de Compra en Línea: Proporciona a los clientes una plataforma intuitiva y segura para realizar pedidos en línea, lo que aumenta la comodidad y la accesibilidad de los servicios de La Cabaña.</a:t>
            </a:r>
          </a:p>
          <a:p>
            <a:pPr marL="342900" indent="-342900">
              <a:buFont typeface="+mj-lt"/>
              <a:buAutoNum type="arabicPeriod"/>
            </a:pPr>
            <a:endParaRPr lang="es-ES" sz="1600" dirty="0">
              <a:latin typeface="Work Sans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1600" dirty="0">
                <a:latin typeface="Work Sans Light"/>
              </a:rPr>
              <a:t>Eficiencia Operativa: Simplifica los procesos internos al eliminar la necesidad de gestionar manualmente los pedidos y el inventario, lo que a su vez mejora la eficiencia y reduce los errores.</a:t>
            </a:r>
          </a:p>
          <a:p>
            <a:pPr marL="342900" indent="-342900">
              <a:buFont typeface="+mj-lt"/>
              <a:buAutoNum type="arabicPeriod"/>
            </a:pPr>
            <a:endParaRPr lang="es-ES" sz="1600" dirty="0">
              <a:latin typeface="Work Sans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1600" dirty="0">
                <a:latin typeface="Work Sans Light"/>
              </a:rPr>
              <a:t>Competitividad: Al ofrecer una experiencia de compra en línea mejorada, La Cabaña puede mantenerse competitiva en un mercado cada vez más digitalizado y satisfacer las expectativas cambiantes de los consumidores.</a:t>
            </a:r>
            <a:endParaRPr lang="es-CO" sz="1600" dirty="0"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477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2462EA-40B8-E47D-67A9-2B7753F9C36D}"/>
              </a:ext>
            </a:extLst>
          </p:cNvPr>
          <p:cNvSpPr/>
          <p:nvPr/>
        </p:nvSpPr>
        <p:spPr>
          <a:xfrm>
            <a:off x="3619056" y="710339"/>
            <a:ext cx="3913833" cy="595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6F664F-8798-9AF2-A229-874A436F8FA0}"/>
              </a:ext>
            </a:extLst>
          </p:cNvPr>
          <p:cNvSpPr txBox="1">
            <a:spLocks/>
          </p:cNvSpPr>
          <p:nvPr/>
        </p:nvSpPr>
        <p:spPr>
          <a:xfrm>
            <a:off x="3522689" y="661260"/>
            <a:ext cx="3913833" cy="595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rgbClr val="38AA00"/>
                </a:solidFill>
                <a:latin typeface="Work Sans Light"/>
              </a:rPr>
              <a:t>2.Entregables</a:t>
            </a:r>
            <a:endParaRPr lang="es-CO" dirty="0">
              <a:solidFill>
                <a:srgbClr val="38AA00"/>
              </a:solidFill>
              <a:latin typeface="Work Sans Light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25BE93-354A-7A0A-1CE1-8825A0F122B1}"/>
              </a:ext>
            </a:extLst>
          </p:cNvPr>
          <p:cNvSpPr txBox="1"/>
          <p:nvPr/>
        </p:nvSpPr>
        <p:spPr>
          <a:xfrm>
            <a:off x="3554070" y="2767280"/>
            <a:ext cx="450561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/>
              </a:rPr>
              <a:t>2.1 Evidencia del consumo de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/>
              </a:rPr>
              <a:t>2.2 Proyecto app móvil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/>
              </a:rPr>
              <a:t>2.3 Manual técnico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/>
                <a:hlinkClick r:id="rId2" action="ppaction://hlinkfile"/>
              </a:rPr>
              <a:t>2.4 </a:t>
            </a:r>
            <a:r>
              <a:rPr lang="es-MX" sz="1600" dirty="0">
                <a:latin typeface="Work Sans Light"/>
                <a:hlinkClick r:id="rId2" action="ppaction://hlinkfile"/>
              </a:rPr>
              <a:t>pruebas técnicas de aceptación de software</a:t>
            </a:r>
            <a:endParaRPr lang="es-CO" sz="1600" dirty="0">
              <a:latin typeface="Work Sans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latin typeface="Work Sans Light"/>
                <a:hlinkClick r:id="rId3" action="ppaction://hlinkfile"/>
              </a:rPr>
              <a:t>2.5 historias de usuarios</a:t>
            </a:r>
            <a:endParaRPr lang="es-CO" sz="1600" dirty="0">
              <a:latin typeface="Work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311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6E0F63-057F-5015-3E9D-E8F769789989}"/>
              </a:ext>
            </a:extLst>
          </p:cNvPr>
          <p:cNvSpPr txBox="1"/>
          <p:nvPr/>
        </p:nvSpPr>
        <p:spPr>
          <a:xfrm>
            <a:off x="3268143" y="260305"/>
            <a:ext cx="5655714" cy="86177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5000" dirty="0">
                <a:latin typeface="Work Sans Light"/>
              </a:rPr>
              <a:t>VERSIONAMIENTO</a:t>
            </a:r>
            <a:endParaRPr lang="es-E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7B67486-C23A-7DA1-BEC4-5ACC7AB822F9}"/>
              </a:ext>
            </a:extLst>
          </p:cNvPr>
          <p:cNvCxnSpPr>
            <a:cxnSpLocks/>
          </p:cNvCxnSpPr>
          <p:nvPr/>
        </p:nvCxnSpPr>
        <p:spPr>
          <a:xfrm>
            <a:off x="3502152" y="981070"/>
            <a:ext cx="5421705" cy="0"/>
          </a:xfrm>
          <a:prstGeom prst="line">
            <a:avLst/>
          </a:prstGeom>
          <a:ln>
            <a:solidFill>
              <a:srgbClr val="38A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001A134D-97DC-7A76-384F-9B87726A0AC1}"/>
              </a:ext>
            </a:extLst>
          </p:cNvPr>
          <p:cNvSpPr txBox="1"/>
          <p:nvPr/>
        </p:nvSpPr>
        <p:spPr>
          <a:xfrm>
            <a:off x="3502152" y="2087273"/>
            <a:ext cx="542170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1600" dirty="0">
                <a:cs typeface="Calibri"/>
                <a:hlinkClick r:id="rId3"/>
              </a:rPr>
              <a:t>2.6 GITHUB PROYECTO 8</a:t>
            </a:r>
            <a:endParaRPr lang="es-MX" sz="1600" dirty="0">
              <a:cs typeface="Calibri"/>
            </a:endParaRPr>
          </a:p>
          <a:p>
            <a:pPr algn="ctr"/>
            <a:endParaRPr lang="es-MX" sz="1600" dirty="0">
              <a:cs typeface="Calibri"/>
            </a:endParaRPr>
          </a:p>
          <a:p>
            <a:pPr algn="ctr"/>
            <a:r>
              <a:rPr lang="es-MX" sz="1600" dirty="0">
                <a:cs typeface="Calibri"/>
                <a:hlinkClick r:id="rId4"/>
              </a:rPr>
              <a:t>2.7 GIT ARCA TODO</a:t>
            </a:r>
            <a:endParaRPr lang="es-MX" sz="1600" dirty="0">
              <a:cs typeface="Calibri"/>
            </a:endParaRPr>
          </a:p>
          <a:p>
            <a:pPr algn="ctr"/>
            <a:endParaRPr lang="es-MX" sz="1600" dirty="0">
              <a:cs typeface="Calibri"/>
            </a:endParaRPr>
          </a:p>
          <a:p>
            <a:pPr algn="ctr"/>
            <a:r>
              <a:rPr lang="es-CO" sz="1600" dirty="0">
                <a:latin typeface="Work Sans Light"/>
                <a:hlinkClick r:id="rId5"/>
              </a:rPr>
              <a:t>2.8 Metodologías agiles</a:t>
            </a:r>
            <a:r>
              <a:rPr lang="es-MX" sz="1600" dirty="0">
                <a:latin typeface="Work Sans Light"/>
                <a:cs typeface="Calibri"/>
              </a:rPr>
              <a:t> JIRA</a:t>
            </a:r>
            <a:endParaRPr lang="es-MX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228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512</Words>
  <Application>Microsoft Office PowerPoint</Application>
  <PresentationFormat>Panorámica</PresentationFormat>
  <Paragraphs>61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Work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yonner vargas bernate</cp:lastModifiedBy>
  <cp:revision>91</cp:revision>
  <dcterms:created xsi:type="dcterms:W3CDTF">2020-10-01T23:51:28Z</dcterms:created>
  <dcterms:modified xsi:type="dcterms:W3CDTF">2024-06-29T04:12:31Z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